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9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DBE6-4D42-44CF-947A-25EFE8172E63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A1D6-E4D5-4F9F-8430-5FC1BF6E43C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4557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DBE6-4D42-44CF-947A-25EFE8172E63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A1D6-E4D5-4F9F-8430-5FC1BF6E43C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8629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DBE6-4D42-44CF-947A-25EFE8172E63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A1D6-E4D5-4F9F-8430-5FC1BF6E43C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488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DBE6-4D42-44CF-947A-25EFE8172E63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A1D6-E4D5-4F9F-8430-5FC1BF6E43C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549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DBE6-4D42-44CF-947A-25EFE8172E63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A1D6-E4D5-4F9F-8430-5FC1BF6E43C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306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DBE6-4D42-44CF-947A-25EFE8172E63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A1D6-E4D5-4F9F-8430-5FC1BF6E43C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654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DBE6-4D42-44CF-947A-25EFE8172E63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A1D6-E4D5-4F9F-8430-5FC1BF6E43C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088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DBE6-4D42-44CF-947A-25EFE8172E63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A1D6-E4D5-4F9F-8430-5FC1BF6E43C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807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DBE6-4D42-44CF-947A-25EFE8172E63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A1D6-E4D5-4F9F-8430-5FC1BF6E43C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857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DBE6-4D42-44CF-947A-25EFE8172E63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A1D6-E4D5-4F9F-8430-5FC1BF6E43C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8548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DBE6-4D42-44CF-947A-25EFE8172E63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A1D6-E4D5-4F9F-8430-5FC1BF6E43C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40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2DBE6-4D42-44CF-947A-25EFE8172E63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FA1D6-E4D5-4F9F-8430-5FC1BF6E43C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452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59" y="323851"/>
            <a:ext cx="10970668" cy="617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44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179" y="1681377"/>
            <a:ext cx="4529194" cy="35536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2103"/>
            <a:ext cx="3688520" cy="32458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499" y="3322616"/>
            <a:ext cx="3378502" cy="35353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26326" y="1246909"/>
            <a:ext cx="5334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2100434" y="255016"/>
            <a:ext cx="792310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/>
                </a:solidFill>
              </a:rPr>
              <a:t>Шпаклівка фінішна гладь ІР-27</a:t>
            </a:r>
          </a:p>
          <a:p>
            <a:pPr algn="ctr"/>
            <a:r>
              <a:rPr lang="uk-UA" sz="1600" b="1" dirty="0" smtClean="0">
                <a:solidFill>
                  <a:schemeClr val="accent6"/>
                </a:solidFill>
              </a:rPr>
              <a:t>Готова до використання шпаклювальна гладь </a:t>
            </a:r>
          </a:p>
          <a:p>
            <a:pPr algn="ctr"/>
            <a:r>
              <a:rPr lang="uk-UA" sz="2400" b="1" dirty="0" smtClean="0">
                <a:solidFill>
                  <a:schemeClr val="accent6"/>
                </a:solidFill>
              </a:rPr>
              <a:t>Відчуй себе професіоналом!</a:t>
            </a:r>
          </a:p>
          <a:p>
            <a:endParaRPr lang="uk-UA" sz="2400" b="1" dirty="0" smtClean="0">
              <a:solidFill>
                <a:schemeClr val="accent6"/>
              </a:solidFill>
            </a:endParaRPr>
          </a:p>
        </p:txBody>
      </p:sp>
      <p:sp>
        <p:nvSpPr>
          <p:cNvPr id="15" name="Овальна виноска 14"/>
          <p:cNvSpPr/>
          <p:nvPr/>
        </p:nvSpPr>
        <p:spPr>
          <a:xfrm>
            <a:off x="8995033" y="1957904"/>
            <a:ext cx="2479341" cy="1154429"/>
          </a:xfrm>
          <a:prstGeom prst="wedgeEllipseCallou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6"/>
                </a:solidFill>
              </a:rPr>
              <a:t>Майстерність у кожному русі</a:t>
            </a:r>
            <a:endParaRPr lang="uk-UA" b="1" dirty="0">
              <a:solidFill>
                <a:schemeClr val="accent6"/>
              </a:solidFill>
            </a:endParaRPr>
          </a:p>
        </p:txBody>
      </p:sp>
      <p:sp>
        <p:nvSpPr>
          <p:cNvPr id="16" name="Овальна виноска 15"/>
          <p:cNvSpPr/>
          <p:nvPr/>
        </p:nvSpPr>
        <p:spPr>
          <a:xfrm>
            <a:off x="512348" y="1786890"/>
            <a:ext cx="3176172" cy="994392"/>
          </a:xfrm>
          <a:prstGeom prst="wedgeEllipseCallout">
            <a:avLst/>
          </a:prstGeom>
          <a:solidFill>
            <a:schemeClr val="bg2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6"/>
                </a:solidFill>
              </a:rPr>
              <a:t>Професійний результат без зусиль</a:t>
            </a:r>
            <a:endParaRPr lang="uk-UA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99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50364" cy="16687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0364" y="95726"/>
            <a:ext cx="9705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6"/>
                </a:solidFill>
              </a:rPr>
              <a:t>Готова до використання шпаклювальна гладь</a:t>
            </a:r>
            <a:r>
              <a:rPr lang="en-US" b="1" dirty="0" smtClean="0">
                <a:solidFill>
                  <a:schemeClr val="accent6"/>
                </a:solidFill>
              </a:rPr>
              <a:t>.</a:t>
            </a:r>
          </a:p>
          <a:p>
            <a:r>
              <a:rPr lang="uk-UA" b="1" dirty="0" smtClean="0">
                <a:solidFill>
                  <a:schemeClr val="accent6"/>
                </a:solidFill>
              </a:rPr>
              <a:t>Для створення професійного, ідеально гладкого вирівнювання та згладжування поверхонь стін та стель в середині приміщення. При фінішному облицюванні гіпсових, </a:t>
            </a:r>
            <a:r>
              <a:rPr lang="uk-UA" b="1" dirty="0" err="1" smtClean="0">
                <a:solidFill>
                  <a:schemeClr val="accent6"/>
                </a:solidFill>
              </a:rPr>
              <a:t>гіпсокартонних</a:t>
            </a:r>
            <a:r>
              <a:rPr lang="uk-UA" b="1" dirty="0" smtClean="0">
                <a:solidFill>
                  <a:schemeClr val="accent6"/>
                </a:solidFill>
              </a:rPr>
              <a:t>, деревоволокнистих, оштукатурених бетонних, цементних, цегляних, та інших .</a:t>
            </a:r>
          </a:p>
          <a:p>
            <a:r>
              <a:rPr lang="uk-UA" b="1" dirty="0" smtClean="0">
                <a:solidFill>
                  <a:schemeClr val="accent6"/>
                </a:solidFill>
              </a:rPr>
              <a:t>Після висихання утворює білосніжні поверхню, яку зручно оздоблювати.  </a:t>
            </a:r>
            <a:endParaRPr lang="uk-UA" b="1" dirty="0">
              <a:solidFill>
                <a:schemeClr val="accent6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02" y="2183837"/>
            <a:ext cx="5113834" cy="34070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364" y="2183837"/>
            <a:ext cx="5115754" cy="340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60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0" r="1648" b="25437"/>
          <a:stretch/>
        </p:blipFill>
        <p:spPr>
          <a:xfrm>
            <a:off x="359828" y="2283367"/>
            <a:ext cx="2979542" cy="31959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0" b="41618"/>
          <a:stretch/>
        </p:blipFill>
        <p:spPr>
          <a:xfrm>
            <a:off x="4449284" y="2256734"/>
            <a:ext cx="3163253" cy="32048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40" b="25669"/>
          <a:stretch/>
        </p:blipFill>
        <p:spPr>
          <a:xfrm>
            <a:off x="8722452" y="2256734"/>
            <a:ext cx="3163253" cy="32225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8683" y="432279"/>
            <a:ext cx="740587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accent6"/>
                </a:solidFill>
              </a:rPr>
              <a:t>Зручно наноситься шпателем, валиком та машинним способом</a:t>
            </a:r>
          </a:p>
          <a:p>
            <a:r>
              <a:rPr lang="uk-UA" b="1" dirty="0" smtClean="0">
                <a:solidFill>
                  <a:schemeClr val="accent6"/>
                </a:solidFill>
              </a:rPr>
              <a:t>Має гарну адгезію, не сповзає з поверхні при нанесенні шаром до 2мм.</a:t>
            </a:r>
          </a:p>
          <a:p>
            <a:r>
              <a:rPr lang="uk-UA" b="1" dirty="0" smtClean="0">
                <a:solidFill>
                  <a:schemeClr val="accent6"/>
                </a:solidFill>
              </a:rPr>
              <a:t>Пластична, завдяки присутності найдрібнішої фракції наповнювача.</a:t>
            </a:r>
          </a:p>
          <a:p>
            <a:endParaRPr lang="uk-UA" sz="2400" b="1" dirty="0">
              <a:solidFill>
                <a:schemeClr val="accent6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08683" cy="215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82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7" b="29449"/>
          <a:stretch/>
        </p:blipFill>
        <p:spPr>
          <a:xfrm>
            <a:off x="2054021" y="3064012"/>
            <a:ext cx="2898482" cy="28408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05848" y="670185"/>
            <a:ext cx="7547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6"/>
                </a:solidFill>
              </a:rPr>
              <a:t>Підлягає мокрій обробці </a:t>
            </a:r>
            <a:r>
              <a:rPr lang="uk-UA" b="1" dirty="0" err="1" smtClean="0">
                <a:solidFill>
                  <a:schemeClr val="accent6"/>
                </a:solidFill>
              </a:rPr>
              <a:t>безпилового</a:t>
            </a:r>
            <a:r>
              <a:rPr lang="uk-UA" b="1" dirty="0" smtClean="0">
                <a:solidFill>
                  <a:schemeClr val="accent6"/>
                </a:solidFill>
              </a:rPr>
              <a:t> дефектування (вирівнюй без пилу) </a:t>
            </a:r>
          </a:p>
          <a:p>
            <a:pPr algn="ctr"/>
            <a:r>
              <a:rPr lang="uk-UA" b="1" dirty="0" smtClean="0">
                <a:solidFill>
                  <a:schemeClr val="accent6"/>
                </a:solidFill>
              </a:rPr>
              <a:t>«</a:t>
            </a:r>
            <a:r>
              <a:rPr lang="en-US" b="1" dirty="0" smtClean="0">
                <a:solidFill>
                  <a:schemeClr val="accent6"/>
                </a:solidFill>
              </a:rPr>
              <a:t>WET GRINDING TECNOLOGY</a:t>
            </a:r>
            <a:r>
              <a:rPr lang="uk-UA" b="1" dirty="0" smtClean="0">
                <a:solidFill>
                  <a:schemeClr val="accent6"/>
                </a:solidFill>
              </a:rPr>
              <a:t>»</a:t>
            </a:r>
            <a:endParaRPr lang="uk-UA" b="1" dirty="0">
              <a:solidFill>
                <a:schemeClr val="accent6"/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3503262" y="1316516"/>
            <a:ext cx="7815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Для обробки поверхні розмиванням, за методом «</a:t>
            </a:r>
            <a:r>
              <a:rPr lang="uk-UA" dirty="0" err="1" smtClean="0"/>
              <a:t>wet</a:t>
            </a:r>
            <a:r>
              <a:rPr lang="uk-UA" dirty="0" smtClean="0"/>
              <a:t> </a:t>
            </a:r>
            <a:r>
              <a:rPr lang="uk-UA" dirty="0" err="1" smtClean="0"/>
              <a:t>grinding</a:t>
            </a:r>
            <a:r>
              <a:rPr lang="uk-UA" dirty="0" smtClean="0"/>
              <a:t> </a:t>
            </a:r>
            <a:r>
              <a:rPr lang="uk-UA" dirty="0" err="1" smtClean="0"/>
              <a:t>technology</a:t>
            </a:r>
            <a:r>
              <a:rPr lang="uk-UA" dirty="0" smtClean="0"/>
              <a:t>»: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змочити висохлу основу водою мокрою м’якою губкою,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витримати протягом 5 хв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обережно згладити шпателем. </a:t>
            </a:r>
          </a:p>
          <a:p>
            <a:r>
              <a:rPr lang="uk-UA" dirty="0" smtClean="0"/>
              <a:t>Розмивати шпаклівку допускається протягом 72 годин після нанесення.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2" t="27351" r="10940" b="28825"/>
          <a:stretch/>
        </p:blipFill>
        <p:spPr>
          <a:xfrm>
            <a:off x="7119591" y="3064013"/>
            <a:ext cx="2796466" cy="284085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31" y="56221"/>
            <a:ext cx="2265817" cy="203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77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38835" r="793" b="36699"/>
          <a:stretch/>
        </p:blipFill>
        <p:spPr>
          <a:xfrm>
            <a:off x="2899120" y="2038511"/>
            <a:ext cx="6719480" cy="36234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46150" y="495597"/>
            <a:ext cx="70001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accent6"/>
                </a:solidFill>
              </a:rPr>
              <a:t>Легко шліфується за допомогою шліфувального паперу,</a:t>
            </a:r>
          </a:p>
          <a:p>
            <a:r>
              <a:rPr lang="uk-UA" b="1" dirty="0" smtClean="0">
                <a:solidFill>
                  <a:schemeClr val="accent6"/>
                </a:solidFill>
              </a:rPr>
              <a:t> сітки, та абразивної губки зернистістю 120-240. </a:t>
            </a:r>
          </a:p>
          <a:p>
            <a:r>
              <a:rPr lang="uk-UA" b="1" dirty="0" smtClean="0">
                <a:solidFill>
                  <a:schemeClr val="accent6"/>
                </a:solidFill>
              </a:rPr>
              <a:t>Має малий розкид шліфувального пилу. Не залипає на шліф папері.</a:t>
            </a:r>
            <a:endParaRPr lang="uk-UA" b="1" dirty="0">
              <a:solidFill>
                <a:schemeClr val="accent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461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11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28948" cy="1695450"/>
          </a:xfrm>
        </p:spPr>
      </p:pic>
      <p:sp>
        <p:nvSpPr>
          <p:cNvPr id="5" name="TextBox 4"/>
          <p:cNvSpPr txBox="1"/>
          <p:nvPr/>
        </p:nvSpPr>
        <p:spPr>
          <a:xfrm>
            <a:off x="1728947" y="386060"/>
            <a:ext cx="90733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accent6"/>
                </a:solidFill>
              </a:rPr>
              <a:t>Має економічні витрати - до 2м2/кг </a:t>
            </a:r>
            <a:r>
              <a:rPr lang="uk-UA" b="1" dirty="0">
                <a:solidFill>
                  <a:schemeClr val="accent6"/>
                </a:solidFill>
              </a:rPr>
              <a:t>н</a:t>
            </a:r>
            <a:r>
              <a:rPr lang="uk-UA" b="1" dirty="0" smtClean="0">
                <a:solidFill>
                  <a:schemeClr val="accent6"/>
                </a:solidFill>
              </a:rPr>
              <a:t>а один шар. </a:t>
            </a:r>
          </a:p>
          <a:p>
            <a:r>
              <a:rPr lang="uk-UA" b="1" dirty="0" smtClean="0">
                <a:solidFill>
                  <a:schemeClr val="accent6"/>
                </a:solidFill>
              </a:rPr>
              <a:t>Витрата при товщині 1мм - 1,7 кг/м2.</a:t>
            </a:r>
          </a:p>
          <a:p>
            <a:r>
              <a:rPr lang="uk-UA" b="1" dirty="0" smtClean="0">
                <a:solidFill>
                  <a:schemeClr val="accent6"/>
                </a:solidFill>
              </a:rPr>
              <a:t>Доступна у зручних фасуваннях 16 та 27кг.</a:t>
            </a:r>
          </a:p>
          <a:p>
            <a:r>
              <a:rPr lang="uk-UA" b="1" dirty="0" smtClean="0">
                <a:solidFill>
                  <a:schemeClr val="accent6"/>
                </a:solidFill>
              </a:rPr>
              <a:t>Час </a:t>
            </a:r>
            <a:r>
              <a:rPr lang="uk-UA" b="1" dirty="0" err="1" smtClean="0">
                <a:solidFill>
                  <a:schemeClr val="accent6"/>
                </a:solidFill>
              </a:rPr>
              <a:t>міжшарового</a:t>
            </a:r>
            <a:r>
              <a:rPr lang="uk-UA" b="1" dirty="0" smtClean="0">
                <a:solidFill>
                  <a:schemeClr val="accent6"/>
                </a:solidFill>
              </a:rPr>
              <a:t> висихання 4 години, повного висихання 24 години, та залежить від товщини нанесеного шару, та температури </a:t>
            </a:r>
            <a:r>
              <a:rPr lang="en-US" b="1" dirty="0" smtClean="0">
                <a:solidFill>
                  <a:schemeClr val="accent6"/>
                </a:solidFill>
              </a:rPr>
              <a:t>t +(15-30)º</a:t>
            </a:r>
            <a:r>
              <a:rPr lang="uk-UA" b="1" dirty="0" smtClean="0">
                <a:solidFill>
                  <a:schemeClr val="accent6"/>
                </a:solidFill>
              </a:rPr>
              <a:t>С</a:t>
            </a:r>
            <a:r>
              <a:rPr lang="en-US" b="1" dirty="0" smtClean="0">
                <a:solidFill>
                  <a:schemeClr val="accent6"/>
                </a:solidFill>
              </a:rPr>
              <a:t> </a:t>
            </a:r>
            <a:r>
              <a:rPr lang="uk-UA" b="1" dirty="0" smtClean="0">
                <a:solidFill>
                  <a:schemeClr val="accent6"/>
                </a:solidFill>
              </a:rPr>
              <a:t>та вологості (</a:t>
            </a:r>
            <a:r>
              <a:rPr lang="en-US" b="1" dirty="0" smtClean="0">
                <a:solidFill>
                  <a:schemeClr val="accent6"/>
                </a:solidFill>
              </a:rPr>
              <a:t>50-80</a:t>
            </a:r>
            <a:r>
              <a:rPr lang="uk-UA" b="1" dirty="0" smtClean="0">
                <a:solidFill>
                  <a:schemeClr val="accent6"/>
                </a:solidFill>
              </a:rPr>
              <a:t>)</a:t>
            </a:r>
            <a:r>
              <a:rPr lang="en-US" b="1" dirty="0" smtClean="0">
                <a:solidFill>
                  <a:schemeClr val="accent6"/>
                </a:solidFill>
              </a:rPr>
              <a:t>%</a:t>
            </a:r>
            <a:endParaRPr lang="uk-UA" b="1" dirty="0">
              <a:solidFill>
                <a:schemeClr val="accent6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875" y="1940409"/>
            <a:ext cx="5341496" cy="41910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36" y="2538234"/>
            <a:ext cx="4421539" cy="34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775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533096" y="23833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6"/>
                </a:solidFill>
              </a:rPr>
              <a:t>Застосування:</a:t>
            </a:r>
            <a:endParaRPr lang="uk-UA" sz="2800" b="1" dirty="0">
              <a:solidFill>
                <a:schemeClr val="accent6"/>
              </a:solidFill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298423" y="731953"/>
            <a:ext cx="1104724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/>
              <a:t>поверхню очищуємо від залишків нетривкого покриття, бруду та пилу;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/>
              <a:t>наносимо </a:t>
            </a:r>
            <a:r>
              <a:rPr lang="uk-UA" sz="1600" dirty="0" err="1" smtClean="0"/>
              <a:t>зміцнюючу</a:t>
            </a:r>
            <a:r>
              <a:rPr lang="uk-UA" sz="1600" dirty="0" smtClean="0"/>
              <a:t> ґрунтовку глибокого проникнення ІР-01;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/>
              <a:t>ретельно перемішуємо матеріал;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/>
              <a:t>при машинному нанесенні або нанесенні валиком для більш зручної </a:t>
            </a:r>
            <a:r>
              <a:rPr lang="uk-UA" sz="1600" dirty="0" smtClean="0"/>
              <a:t>консистенції </a:t>
            </a:r>
            <a:r>
              <a:rPr lang="uk-UA" sz="1600" dirty="0" smtClean="0"/>
              <a:t>додаємо до 5% води;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/>
              <a:t>нанесення шпателем виконуємо рівномірними рухами шаром до 2 мм в одному напрямку розподіляючи матеріал по поверхні;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/>
              <a:t>нанесення валиком виконуємо рівномірним шаром площею 5-8 м2, та згладжуємо нанесену ділянку до рівномірного шару не більше 2 мм, залишки зі шпателя повертаємо у відро, стик нанесенні виконуємо із невеликим заходом на попередню ділянку;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/>
              <a:t>нанесення гідродинамічною установкою виконуємо згідно технічної документації по використанню установки, наносимо шпаклівку ділянками по 1,5-2м2 тонким шаром на відстані 25-30см від поверхні, згладжуємо шпателем нанесену ділянку, залишки повертаємо у відро;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/>
              <a:t>час між шарового висихання 4 години;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/>
              <a:t> час повного висихання 24 години;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/>
              <a:t>ш</a:t>
            </a:r>
            <a:r>
              <a:rPr lang="uk-UA" sz="1600" dirty="0" smtClean="0"/>
              <a:t>ліфування шпаклівки виконуємо після повного висихання, сіткою, абразивною губкою або шліфувальним папером із абразивом 120-240;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/>
              <a:t>ш</a:t>
            </a:r>
            <a:r>
              <a:rPr lang="uk-UA" sz="1600" dirty="0" smtClean="0"/>
              <a:t>паклівка підлягає мокрій обробці </a:t>
            </a:r>
            <a:r>
              <a:rPr lang="uk-UA" sz="1600" dirty="0" err="1" smtClean="0"/>
              <a:t>безпилового</a:t>
            </a:r>
            <a:r>
              <a:rPr lang="uk-UA" sz="1600" dirty="0" smtClean="0"/>
              <a:t> дефектування поверхні, для обробки поверхні розмиванням.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764347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4" r="60593"/>
          <a:stretch/>
        </p:blipFill>
        <p:spPr>
          <a:xfrm>
            <a:off x="4100848" y="1007390"/>
            <a:ext cx="4764182" cy="1956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80488" y="36266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3874577" y="2964212"/>
            <a:ext cx="4840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accent6"/>
                </a:solidFill>
              </a:rPr>
              <a:t>Шпаклюй </a:t>
            </a:r>
            <a:r>
              <a:rPr lang="uk-UA" sz="2400" b="1" dirty="0" err="1" smtClean="0">
                <a:solidFill>
                  <a:schemeClr val="accent6"/>
                </a:solidFill>
              </a:rPr>
              <a:t>професійно</a:t>
            </a:r>
            <a:r>
              <a:rPr lang="uk-UA" sz="2400" b="1" dirty="0" smtClean="0">
                <a:solidFill>
                  <a:schemeClr val="accent6"/>
                </a:solidFill>
              </a:rPr>
              <a:t> без досвіду!</a:t>
            </a:r>
            <a:endParaRPr lang="uk-UA" sz="2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714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418</Words>
  <Application>Microsoft Office PowerPoint</Application>
  <PresentationFormat>Широкий екран</PresentationFormat>
  <Paragraphs>38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Аліна Кучер</dc:creator>
  <cp:lastModifiedBy>Аліна Кучер</cp:lastModifiedBy>
  <cp:revision>21</cp:revision>
  <dcterms:created xsi:type="dcterms:W3CDTF">2025-04-24T08:33:31Z</dcterms:created>
  <dcterms:modified xsi:type="dcterms:W3CDTF">2025-04-29T08:47:32Z</dcterms:modified>
</cp:coreProperties>
</file>